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2"/>
  </p:notesMasterIdLst>
  <p:sldIdLst>
    <p:sldId id="256" r:id="rId2"/>
    <p:sldId id="257"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7A7289-49B2-440B-8900-977541EAAAF8}" type="datetimeFigureOut">
              <a:rPr lang="en-US" smtClean="0"/>
              <a:pPr/>
              <a:t>9/30/2010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4B24C-7D2A-4F93-BE97-6BB6647534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E4B24C-7D2A-4F93-BE97-6BB66475342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3298734-9AEC-4FDC-8AD3-E9200558BAA1}" type="datetimeFigureOut">
              <a:rPr lang="en-US" smtClean="0"/>
              <a:pPr/>
              <a:t>9/30/2010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EF5532E-2332-40CF-9A29-49F1C7999FA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F5532E-2332-40CF-9A29-49F1C7999F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F5532E-2332-40CF-9A29-49F1C7999F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F5532E-2332-40CF-9A29-49F1C7999FA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F5532E-2332-40CF-9A29-49F1C7999FA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EF5532E-2332-40CF-9A29-49F1C7999FA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EF5532E-2332-40CF-9A29-49F1C7999FA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EF5532E-2332-40CF-9A29-49F1C7999FA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3298734-9AEC-4FDC-8AD3-E9200558BAA1}" type="datetimeFigureOut">
              <a:rPr lang="en-US" smtClean="0"/>
              <a:pPr/>
              <a:t>9/30/2010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EF5532E-2332-40CF-9A29-49F1C7999F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3298734-9AEC-4FDC-8AD3-E9200558BAA1}" type="datetimeFigureOut">
              <a:rPr lang="en-US" smtClean="0"/>
              <a:pPr/>
              <a:t>9/30/2010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EF5532E-2332-40CF-9A29-49F1C7999FA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3298734-9AEC-4FDC-8AD3-E9200558BAA1}" type="datetimeFigureOut">
              <a:rPr lang="en-US" smtClean="0"/>
              <a:pPr/>
              <a:t>9/30/2010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EF5532E-2332-40CF-9A29-49F1C7999FA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3298734-9AEC-4FDC-8AD3-E9200558BAA1}" type="datetimeFigureOut">
              <a:rPr lang="en-US" smtClean="0"/>
              <a:pPr/>
              <a:t>9/30/2010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EF5532E-2332-40CF-9A29-49F1C7999F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firstcarnow.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accent2">
                    <a:lumMod val="60000"/>
                    <a:lumOff val="40000"/>
                  </a:schemeClr>
                </a:solidFill>
              </a:rPr>
              <a:t>The Invention of Cars</a:t>
            </a:r>
            <a:endParaRPr lang="en-US" dirty="0">
              <a:solidFill>
                <a:schemeClr val="accent2">
                  <a:lumMod val="60000"/>
                  <a:lumOff val="40000"/>
                </a:schemeClr>
              </a:solidFill>
            </a:endParaRPr>
          </a:p>
        </p:txBody>
      </p:sp>
      <p:sp>
        <p:nvSpPr>
          <p:cNvPr id="3" name="Subtitle 2"/>
          <p:cNvSpPr>
            <a:spLocks noGrp="1"/>
          </p:cNvSpPr>
          <p:nvPr>
            <p:ph type="subTitle" idx="1"/>
          </p:nvPr>
        </p:nvSpPr>
        <p:spPr/>
        <p:txBody>
          <a:bodyPr/>
          <a:lstStyle/>
          <a:p>
            <a:pPr algn="ctr"/>
            <a:r>
              <a:rPr lang="en-US" dirty="0" smtClean="0">
                <a:solidFill>
                  <a:schemeClr val="tx1"/>
                </a:solidFill>
              </a:rPr>
              <a:t>By: Ikea Barnes </a:t>
            </a:r>
            <a:endParaRPr lang="en-US" dirty="0" smtClean="0">
              <a:solidFill>
                <a:schemeClr val="tx1"/>
              </a:solidFill>
            </a:endParaRPr>
          </a:p>
          <a:p>
            <a:pPr algn="ctr"/>
            <a:r>
              <a:rPr lang="en-US" dirty="0" smtClean="0">
                <a:solidFill>
                  <a:schemeClr val="tx1"/>
                </a:solidFill>
              </a:rPr>
              <a:t>8/9</a:t>
            </a:r>
            <a:r>
              <a:rPr lang="en-US" baseline="30000" dirty="0" smtClean="0">
                <a:solidFill>
                  <a:schemeClr val="tx1"/>
                </a:solidFill>
              </a:rPr>
              <a:t>th</a:t>
            </a:r>
            <a:r>
              <a:rPr lang="en-US" dirty="0" smtClean="0">
                <a:solidFill>
                  <a:schemeClr val="tx1"/>
                </a:solidFill>
              </a:rPr>
              <a:t> </a:t>
            </a:r>
            <a:r>
              <a:rPr lang="en-US" dirty="0" smtClean="0">
                <a:solidFill>
                  <a:schemeClr val="tx1"/>
                </a:solidFill>
              </a:rPr>
              <a:t>Period</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http://www.firstcarnow.com/</a:t>
            </a:r>
            <a:endParaRPr lang="en-US" dirty="0" smtClean="0"/>
          </a:p>
          <a:p>
            <a:r>
              <a:rPr lang="en-US" dirty="0" smtClean="0"/>
              <a:t>http://inventors.about.com/library/inventors/blignition.htm</a:t>
            </a:r>
            <a:endParaRPr lang="en-US" dirty="0"/>
          </a:p>
        </p:txBody>
      </p:sp>
      <p:sp>
        <p:nvSpPr>
          <p:cNvPr id="3" name="Title 2"/>
          <p:cNvSpPr>
            <a:spLocks noGrp="1"/>
          </p:cNvSpPr>
          <p:nvPr>
            <p:ph type="title"/>
          </p:nvPr>
        </p:nvSpPr>
        <p:spPr/>
        <p:txBody>
          <a:bodyPr/>
          <a:lstStyle/>
          <a:p>
            <a:pPr algn="ctr"/>
            <a:r>
              <a:rPr lang="en-US" dirty="0" smtClean="0">
                <a:solidFill>
                  <a:schemeClr val="accent2">
                    <a:lumMod val="60000"/>
                    <a:lumOff val="40000"/>
                  </a:schemeClr>
                </a:solidFill>
              </a:rPr>
              <a:t>Bibliography </a:t>
            </a:r>
            <a:endParaRPr lang="en-US"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irst-car.jpg"/>
          <p:cNvPicPr>
            <a:picLocks noGrp="1" noChangeAspect="1"/>
          </p:cNvPicPr>
          <p:nvPr>
            <p:ph idx="1"/>
          </p:nvPr>
        </p:nvPicPr>
        <p:blipFill>
          <a:blip r:embed="rId2" cstate="print"/>
          <a:stretch>
            <a:fillRect/>
          </a:stretch>
        </p:blipFill>
        <p:spPr>
          <a:xfrm>
            <a:off x="2286000" y="1508522"/>
            <a:ext cx="4876800" cy="4038600"/>
          </a:xfrm>
        </p:spPr>
      </p:pic>
      <p:sp>
        <p:nvSpPr>
          <p:cNvPr id="3" name="Title 2"/>
          <p:cNvSpPr>
            <a:spLocks noGrp="1"/>
          </p:cNvSpPr>
          <p:nvPr>
            <p:ph type="title"/>
          </p:nvPr>
        </p:nvSpPr>
        <p:spPr/>
        <p:txBody>
          <a:bodyPr>
            <a:noAutofit/>
          </a:bodyPr>
          <a:lstStyle/>
          <a:p>
            <a:r>
              <a:rPr lang="en-US" sz="2800" b="0" dirty="0" smtClean="0">
                <a:solidFill>
                  <a:schemeClr val="accent2">
                    <a:lumMod val="60000"/>
                    <a:lumOff val="40000"/>
                  </a:schemeClr>
                </a:solidFill>
                <a:effectLst/>
              </a:rPr>
              <a:t>Nicolas-Joseph Cugnot invented </a:t>
            </a:r>
            <a:r>
              <a:rPr lang="en-US" sz="2800" dirty="0" smtClean="0">
                <a:solidFill>
                  <a:schemeClr val="accent2">
                    <a:lumMod val="60000"/>
                    <a:lumOff val="40000"/>
                  </a:schemeClr>
                </a:solidFill>
                <a:effectLst>
                  <a:outerShdw blurRad="38100" dist="38100" dir="2700000" algn="tl">
                    <a:srgbClr val="000000">
                      <a:alpha val="43137"/>
                    </a:srgbClr>
                  </a:outerShdw>
                </a:effectLst>
              </a:rPr>
              <a:t>the first car in the world</a:t>
            </a:r>
            <a:r>
              <a:rPr lang="en-US" sz="2800" dirty="0" smtClean="0">
                <a:solidFill>
                  <a:schemeClr val="accent2">
                    <a:lumMod val="60000"/>
                    <a:lumOff val="40000"/>
                  </a:schemeClr>
                </a:solidFill>
                <a:effectLst/>
              </a:rPr>
              <a:t> </a:t>
            </a:r>
            <a:r>
              <a:rPr lang="en-US" sz="2800" b="0" dirty="0" smtClean="0">
                <a:solidFill>
                  <a:schemeClr val="accent2">
                    <a:lumMod val="60000"/>
                    <a:lumOff val="40000"/>
                  </a:schemeClr>
                </a:solidFill>
                <a:effectLst/>
              </a:rPr>
              <a:t>in 1769; it was steam-powered artillery tractor. </a:t>
            </a:r>
            <a:endParaRPr lang="en-US" sz="2800" b="0" dirty="0">
              <a:solidFill>
                <a:schemeClr val="accent2">
                  <a:lumMod val="60000"/>
                  <a:lumOff val="40000"/>
                </a:schemeClr>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Autofit/>
          </a:bodyPr>
          <a:lstStyle/>
          <a:p>
            <a:r>
              <a:rPr lang="en-US" sz="2800" b="0" dirty="0" smtClean="0">
                <a:solidFill>
                  <a:schemeClr val="accent2">
                    <a:lumMod val="60000"/>
                    <a:lumOff val="40000"/>
                  </a:schemeClr>
                </a:solidFill>
                <a:effectLst/>
              </a:rPr>
              <a:t>The </a:t>
            </a:r>
            <a:r>
              <a:rPr lang="en-US" sz="2800" dirty="0" smtClean="0">
                <a:solidFill>
                  <a:schemeClr val="accent2">
                    <a:lumMod val="60000"/>
                    <a:lumOff val="40000"/>
                  </a:schemeClr>
                </a:solidFill>
                <a:effectLst>
                  <a:outerShdw blurRad="38100" dist="38100" dir="2700000" algn="tl">
                    <a:srgbClr val="000000">
                      <a:alpha val="43137"/>
                    </a:srgbClr>
                  </a:outerShdw>
                </a:effectLst>
              </a:rPr>
              <a:t>first American car </a:t>
            </a:r>
            <a:r>
              <a:rPr lang="en-US" sz="2800" b="0" dirty="0" smtClean="0">
                <a:solidFill>
                  <a:schemeClr val="accent2">
                    <a:lumMod val="60000"/>
                    <a:lumOff val="40000"/>
                  </a:schemeClr>
                </a:solidFill>
                <a:effectLst/>
              </a:rPr>
              <a:t>was built by Oliver Evans in 1805. </a:t>
            </a:r>
            <a:endParaRPr lang="en-US" sz="2800" b="0" dirty="0">
              <a:solidFill>
                <a:schemeClr val="accent2">
                  <a:lumMod val="60000"/>
                  <a:lumOff val="40000"/>
                </a:schemeClr>
              </a:solidFill>
              <a:effectLst/>
            </a:endParaRPr>
          </a:p>
        </p:txBody>
      </p:sp>
      <p:pic>
        <p:nvPicPr>
          <p:cNvPr id="8194" name="Picture 2" descr="First American Car"/>
          <p:cNvPicPr>
            <a:picLocks noChangeAspect="1" noChangeArrowheads="1"/>
          </p:cNvPicPr>
          <p:nvPr/>
        </p:nvPicPr>
        <p:blipFill>
          <a:blip r:embed="rId2" cstate="print"/>
          <a:srcRect/>
          <a:stretch>
            <a:fillRect/>
          </a:stretch>
        </p:blipFill>
        <p:spPr bwMode="auto">
          <a:xfrm>
            <a:off x="2057400" y="2133599"/>
            <a:ext cx="4953000" cy="32981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rmAutofit fontScale="90000"/>
          </a:bodyPr>
          <a:lstStyle/>
          <a:p>
            <a:r>
              <a:rPr lang="en-US" sz="2800" b="0" dirty="0" smtClean="0">
                <a:solidFill>
                  <a:schemeClr val="accent2">
                    <a:lumMod val="60000"/>
                    <a:lumOff val="40000"/>
                  </a:schemeClr>
                </a:solidFill>
                <a:effectLst/>
              </a:rPr>
              <a:t>Sometime in-between 1832 and 1839 (the exact date is unknown) Scotsman Robert Anderson is credited with inventing the </a:t>
            </a:r>
            <a:r>
              <a:rPr lang="en-US" sz="2800" dirty="0" smtClean="0">
                <a:solidFill>
                  <a:schemeClr val="accent2">
                    <a:lumMod val="60000"/>
                    <a:lumOff val="40000"/>
                  </a:schemeClr>
                </a:solidFill>
                <a:effectLst>
                  <a:outerShdw blurRad="38100" dist="38100" dir="2700000" algn="tl">
                    <a:srgbClr val="000000">
                      <a:alpha val="43137"/>
                    </a:srgbClr>
                  </a:outerShdw>
                </a:effectLst>
              </a:rPr>
              <a:t>first electric car</a:t>
            </a:r>
            <a:r>
              <a:rPr lang="en-US" sz="2800" b="0" dirty="0" smtClean="0">
                <a:solidFill>
                  <a:schemeClr val="accent2">
                    <a:lumMod val="60000"/>
                    <a:lumOff val="40000"/>
                  </a:schemeClr>
                </a:solidFill>
                <a:effectLst/>
              </a:rPr>
              <a:t>.</a:t>
            </a:r>
            <a:endParaRPr lang="en-US" sz="2800" b="0" dirty="0">
              <a:solidFill>
                <a:schemeClr val="accent2">
                  <a:lumMod val="60000"/>
                  <a:lumOff val="40000"/>
                </a:schemeClr>
              </a:solidFill>
              <a:effectLst/>
            </a:endParaRPr>
          </a:p>
        </p:txBody>
      </p:sp>
      <p:pic>
        <p:nvPicPr>
          <p:cNvPr id="5122" name="Picture 2" descr="First Electric Car"/>
          <p:cNvPicPr>
            <a:picLocks noChangeAspect="1" noChangeArrowheads="1"/>
          </p:cNvPicPr>
          <p:nvPr/>
        </p:nvPicPr>
        <p:blipFill>
          <a:blip r:embed="rId2" cstate="print"/>
          <a:srcRect/>
          <a:stretch>
            <a:fillRect/>
          </a:stretch>
        </p:blipFill>
        <p:spPr bwMode="auto">
          <a:xfrm>
            <a:off x="2362200" y="1828800"/>
            <a:ext cx="4399469" cy="3886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Autofit/>
          </a:bodyPr>
          <a:lstStyle/>
          <a:p>
            <a:r>
              <a:rPr lang="en-US" sz="2000" dirty="0" smtClean="0">
                <a:solidFill>
                  <a:schemeClr val="accent2">
                    <a:lumMod val="60000"/>
                    <a:lumOff val="40000"/>
                  </a:schemeClr>
                </a:solidFill>
                <a:effectLst>
                  <a:outerShdw blurRad="38100" dist="38100" dir="2700000" algn="tl">
                    <a:srgbClr val="000000">
                      <a:alpha val="43137"/>
                    </a:srgbClr>
                  </a:outerShdw>
                </a:effectLst>
              </a:rPr>
              <a:t>Natural gas vehicles </a:t>
            </a:r>
            <a:r>
              <a:rPr lang="en-US" sz="2000" b="0" dirty="0" smtClean="0">
                <a:solidFill>
                  <a:schemeClr val="accent2">
                    <a:lumMod val="60000"/>
                    <a:lumOff val="40000"/>
                  </a:schemeClr>
                </a:solidFill>
                <a:effectLst/>
              </a:rPr>
              <a:t>(NGV) are one of the best kept secrets except in the U. S., Brazil and India which they are trying to spread the word about this cleaner burning fossil fuel.</a:t>
            </a:r>
            <a:endParaRPr lang="en-US" sz="2000" b="0" dirty="0">
              <a:solidFill>
                <a:schemeClr val="accent2">
                  <a:lumMod val="60000"/>
                  <a:lumOff val="40000"/>
                </a:schemeClr>
              </a:solidFill>
              <a:effectLst/>
            </a:endParaRPr>
          </a:p>
        </p:txBody>
      </p:sp>
      <p:pic>
        <p:nvPicPr>
          <p:cNvPr id="4098" name="Picture 2" descr="First Natural Gas Car"/>
          <p:cNvPicPr>
            <a:picLocks noChangeAspect="1" noChangeArrowheads="1"/>
          </p:cNvPicPr>
          <p:nvPr/>
        </p:nvPicPr>
        <p:blipFill>
          <a:blip r:embed="rId2" cstate="print"/>
          <a:srcRect/>
          <a:stretch>
            <a:fillRect/>
          </a:stretch>
        </p:blipFill>
        <p:spPr bwMode="auto">
          <a:xfrm>
            <a:off x="2133600" y="1600200"/>
            <a:ext cx="4572000" cy="399142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bmp"/>
          <p:cNvPicPr>
            <a:picLocks noGrp="1" noChangeAspect="1"/>
          </p:cNvPicPr>
          <p:nvPr>
            <p:ph idx="1"/>
          </p:nvPr>
        </p:nvPicPr>
        <p:blipFill>
          <a:blip r:embed="rId2" cstate="print"/>
          <a:stretch>
            <a:fillRect/>
          </a:stretch>
        </p:blipFill>
        <p:spPr>
          <a:xfrm>
            <a:off x="2057400" y="1828800"/>
            <a:ext cx="4914900" cy="3686175"/>
          </a:xfrm>
        </p:spPr>
      </p:pic>
      <p:sp>
        <p:nvSpPr>
          <p:cNvPr id="3" name="Title 2"/>
          <p:cNvSpPr>
            <a:spLocks noGrp="1"/>
          </p:cNvSpPr>
          <p:nvPr>
            <p:ph type="title"/>
          </p:nvPr>
        </p:nvSpPr>
        <p:spPr/>
        <p:txBody>
          <a:bodyPr>
            <a:noAutofit/>
          </a:bodyPr>
          <a:lstStyle/>
          <a:p>
            <a:r>
              <a:rPr lang="en-US" sz="2000" dirty="0" smtClean="0">
                <a:solidFill>
                  <a:schemeClr val="accent2">
                    <a:lumMod val="60000"/>
                    <a:lumOff val="40000"/>
                  </a:schemeClr>
                </a:solidFill>
                <a:effectLst>
                  <a:outerShdw blurRad="38100" dist="38100" dir="2700000" algn="tl">
                    <a:srgbClr val="000000">
                      <a:alpha val="43137"/>
                    </a:srgbClr>
                  </a:outerShdw>
                </a:effectLst>
              </a:rPr>
              <a:t>The first electrical ignition system </a:t>
            </a:r>
            <a:r>
              <a:rPr lang="en-US" sz="2000" b="0" dirty="0" smtClean="0">
                <a:solidFill>
                  <a:schemeClr val="accent2">
                    <a:lumMod val="60000"/>
                    <a:lumOff val="40000"/>
                  </a:schemeClr>
                </a:solidFill>
                <a:effectLst/>
              </a:rPr>
              <a:t>or electric starter motor for cars was invented by GM engineers Clyde Coleman and Charles Kettering. The self starting ignition was first installed in a Cadillac on February 17, 1911.</a:t>
            </a:r>
            <a:endParaRPr lang="en-US" sz="2000" b="0" dirty="0">
              <a:solidFill>
                <a:schemeClr val="accent2">
                  <a:lumMod val="60000"/>
                  <a:lumOff val="40000"/>
                </a:schemeClr>
              </a:solidFill>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Autofit/>
          </a:bodyPr>
          <a:lstStyle/>
          <a:p>
            <a:r>
              <a:rPr lang="en-US" sz="3200" dirty="0" smtClean="0">
                <a:solidFill>
                  <a:schemeClr val="accent2">
                    <a:lumMod val="60000"/>
                    <a:lumOff val="40000"/>
                  </a:schemeClr>
                </a:solidFill>
                <a:effectLst>
                  <a:outerShdw blurRad="38100" dist="38100" dir="2700000" algn="tl">
                    <a:srgbClr val="000000">
                      <a:alpha val="43137"/>
                    </a:srgbClr>
                  </a:outerShdw>
                </a:effectLst>
              </a:rPr>
              <a:t>The first gasoline car </a:t>
            </a:r>
            <a:r>
              <a:rPr lang="en-US" sz="3200" b="0" dirty="0" smtClean="0">
                <a:solidFill>
                  <a:schemeClr val="accent2">
                    <a:lumMod val="60000"/>
                    <a:lumOff val="40000"/>
                  </a:schemeClr>
                </a:solidFill>
                <a:effectLst/>
              </a:rPr>
              <a:t>was invented in 1870 by Austrian inventor Siegfried Marcus. </a:t>
            </a:r>
            <a:endParaRPr lang="en-US" sz="3200" b="0" dirty="0">
              <a:solidFill>
                <a:schemeClr val="accent2">
                  <a:lumMod val="60000"/>
                  <a:lumOff val="40000"/>
                </a:schemeClr>
              </a:solidFill>
              <a:effectLst/>
            </a:endParaRPr>
          </a:p>
        </p:txBody>
      </p:sp>
      <p:pic>
        <p:nvPicPr>
          <p:cNvPr id="2050" name="Picture 2" descr="First Gasoline Car"/>
          <p:cNvPicPr>
            <a:picLocks noChangeAspect="1" noChangeArrowheads="1"/>
          </p:cNvPicPr>
          <p:nvPr/>
        </p:nvPicPr>
        <p:blipFill>
          <a:blip r:embed="rId2" cstate="print"/>
          <a:srcRect/>
          <a:stretch>
            <a:fillRect/>
          </a:stretch>
        </p:blipFill>
        <p:spPr bwMode="auto">
          <a:xfrm>
            <a:off x="2514600" y="1676400"/>
            <a:ext cx="4267200" cy="3962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525963"/>
          </a:xfrm>
        </p:spPr>
        <p:txBody>
          <a:bodyPr>
            <a:normAutofit/>
          </a:bodyPr>
          <a:lstStyle/>
          <a:p>
            <a:pPr>
              <a:buNone/>
            </a:pPr>
            <a:r>
              <a:rPr lang="en-US" sz="2400" dirty="0" smtClean="0"/>
              <a:t>		</a:t>
            </a:r>
            <a:endParaRPr lang="en-US" sz="1500" dirty="0" smtClean="0"/>
          </a:p>
          <a:p>
            <a:pPr>
              <a:buNone/>
            </a:pPr>
            <a:r>
              <a:rPr lang="en-US" sz="1500" dirty="0" smtClean="0"/>
              <a:t>		Mostly every single car sold today is equipped with either manual or automatic seat belts. It is every important for everyone in the car to where a seatbelt for protection. </a:t>
            </a:r>
            <a:br>
              <a:rPr lang="en-US" sz="1500" dirty="0" smtClean="0"/>
            </a:br>
            <a:r>
              <a:rPr lang="en-US" sz="1500" dirty="0" smtClean="0"/>
              <a:t>	</a:t>
            </a:r>
            <a:r>
              <a:rPr lang="en-US" sz="1500" dirty="0" smtClean="0"/>
              <a:t>Cars </a:t>
            </a:r>
            <a:r>
              <a:rPr lang="en-US" sz="1500" dirty="0" smtClean="0"/>
              <a:t>have changed a lot over time, the first car </a:t>
            </a:r>
            <a:r>
              <a:rPr lang="en-US" sz="1500" dirty="0" smtClean="0"/>
              <a:t>was made in </a:t>
            </a:r>
            <a:r>
              <a:rPr lang="en-US" sz="1500" dirty="0" smtClean="0"/>
              <a:t>1885, a very </a:t>
            </a:r>
            <a:r>
              <a:rPr lang="en-US" sz="1500" dirty="0" smtClean="0"/>
              <a:t>simple 3-wheeled </a:t>
            </a:r>
            <a:r>
              <a:rPr lang="en-US" sz="1500" dirty="0" smtClean="0"/>
              <a:t>model. The first </a:t>
            </a:r>
            <a:r>
              <a:rPr lang="en-US" sz="1500" dirty="0" smtClean="0"/>
              <a:t>most important change </a:t>
            </a:r>
            <a:r>
              <a:rPr lang="en-US" sz="1500" dirty="0" smtClean="0"/>
              <a:t>was the brakes, which were invented in 1885, then came car radio's in 1929, 10 years later the electronic indicator lights were invented, and a year later in 1940 car air conditioning was introduced. In the 50's safety started to become a concern and seat belts were introduced in 1956, the last </a:t>
            </a:r>
            <a:r>
              <a:rPr lang="en-US" sz="1500" dirty="0" smtClean="0"/>
              <a:t>most important change </a:t>
            </a:r>
            <a:r>
              <a:rPr lang="en-US" sz="1500" dirty="0" smtClean="0"/>
              <a:t>was the airbag in 1971.</a:t>
            </a:r>
          </a:p>
          <a:p>
            <a:pPr>
              <a:buNone/>
            </a:pPr>
            <a:r>
              <a:rPr lang="en-US" sz="1500" dirty="0" smtClean="0"/>
              <a:t>		Cars </a:t>
            </a:r>
            <a:r>
              <a:rPr lang="en-US" sz="1500" dirty="0" smtClean="0"/>
              <a:t>have changed very much over the years, such as airbags, seatbelts, and even more. In the past, airbag systems were often considered to be harmful, especially for children who sit in the passenger seat. Parents should always keep their kids in the back seat, this is the safest possible place to keep any child. </a:t>
            </a:r>
            <a:r>
              <a:rPr lang="en-US" sz="2400" dirty="0" smtClean="0"/>
              <a:t/>
            </a:r>
            <a:br>
              <a:rPr lang="en-US" sz="2400" dirty="0" smtClean="0"/>
            </a:br>
            <a:r>
              <a:rPr lang="en-US" sz="2400" dirty="0" smtClean="0"/>
              <a:t/>
            </a:r>
            <a:br>
              <a:rPr lang="en-US" sz="2400" dirty="0" smtClean="0"/>
            </a:br>
            <a:endParaRPr lang="en-US" sz="2400" dirty="0" smtClean="0"/>
          </a:p>
          <a:p>
            <a:endParaRPr lang="en-US" sz="2400" dirty="0"/>
          </a:p>
        </p:txBody>
      </p:sp>
      <p:sp>
        <p:nvSpPr>
          <p:cNvPr id="3" name="Title 2"/>
          <p:cNvSpPr>
            <a:spLocks noGrp="1"/>
          </p:cNvSpPr>
          <p:nvPr>
            <p:ph type="title"/>
          </p:nvPr>
        </p:nvSpPr>
        <p:spPr/>
        <p:txBody>
          <a:bodyPr>
            <a:normAutofit/>
          </a:bodyPr>
          <a:lstStyle/>
          <a:p>
            <a:pPr algn="ctr"/>
            <a:r>
              <a:rPr lang="en-US" sz="3600" b="0" dirty="0" smtClean="0">
                <a:solidFill>
                  <a:schemeClr val="accent2">
                    <a:lumMod val="60000"/>
                    <a:lumOff val="40000"/>
                  </a:schemeClr>
                </a:solidFill>
                <a:effectLst/>
              </a:rPr>
              <a:t>How Has Cars Changed Over Time </a:t>
            </a:r>
            <a:r>
              <a:rPr lang="en-US" sz="3600" dirty="0" smtClean="0">
                <a:solidFill>
                  <a:schemeClr val="accent2">
                    <a:lumMod val="60000"/>
                    <a:lumOff val="40000"/>
                  </a:schemeClr>
                </a:solidFill>
              </a:rPr>
              <a:t>?</a:t>
            </a:r>
            <a:endParaRPr lang="en-US" sz="36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b="1" dirty="0" smtClean="0"/>
              <a:t>Human ingenuity</a:t>
            </a:r>
            <a:r>
              <a:rPr lang="en-US" dirty="0" smtClean="0"/>
              <a:t> (HI): Why and how do we create? What are the consequences?</a:t>
            </a:r>
          </a:p>
          <a:p>
            <a:r>
              <a:rPr lang="en-US" dirty="0" smtClean="0"/>
              <a:t>We create inventions to help us in life. Personally I think life is based on inventions. </a:t>
            </a:r>
          </a:p>
          <a:p>
            <a:r>
              <a:rPr lang="en-US" dirty="0" smtClean="0"/>
              <a:t>How we create inventions are based off of our own mind and imagination. </a:t>
            </a:r>
          </a:p>
          <a:p>
            <a:r>
              <a:rPr lang="en-US" dirty="0" smtClean="0"/>
              <a:t>There are many consequences. </a:t>
            </a:r>
          </a:p>
          <a:p>
            <a:r>
              <a:rPr lang="en-US" b="1" dirty="0" smtClean="0">
                <a:effectLst>
                  <a:outerShdw blurRad="38100" dist="38100" dir="2700000" algn="tl">
                    <a:srgbClr val="000000">
                      <a:alpha val="43137"/>
                    </a:srgbClr>
                  </a:outerShdw>
                </a:effectLst>
              </a:rPr>
              <a:t>Good</a:t>
            </a:r>
            <a:r>
              <a:rPr lang="en-US" dirty="0" smtClean="0"/>
              <a:t>: You have new things that you can live off of.</a:t>
            </a:r>
          </a:p>
          <a:p>
            <a:endParaRPr lang="en-US" dirty="0" smtClean="0"/>
          </a:p>
        </p:txBody>
      </p:sp>
      <p:sp>
        <p:nvSpPr>
          <p:cNvPr id="3" name="Title 2"/>
          <p:cNvSpPr>
            <a:spLocks noGrp="1"/>
          </p:cNvSpPr>
          <p:nvPr>
            <p:ph type="title"/>
          </p:nvPr>
        </p:nvSpPr>
        <p:spPr/>
        <p:txBody>
          <a:bodyPr/>
          <a:lstStyle/>
          <a:p>
            <a:pPr algn="ctr"/>
            <a:r>
              <a:rPr lang="en-US" b="0" dirty="0" smtClean="0">
                <a:solidFill>
                  <a:schemeClr val="accent2">
                    <a:lumMod val="60000"/>
                    <a:lumOff val="40000"/>
                  </a:schemeClr>
                </a:solidFill>
                <a:effectLst/>
              </a:rPr>
              <a:t>Areas of Interaction</a:t>
            </a:r>
            <a:endParaRPr lang="en-US" b="0" dirty="0">
              <a:solidFill>
                <a:schemeClr val="accent2">
                  <a:lumMod val="60000"/>
                  <a:lumOff val="40000"/>
                </a:schemeClr>
              </a:solidFill>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131</TotalTime>
  <Words>240</Words>
  <Application>Microsoft Office PowerPoint</Application>
  <PresentationFormat>On-screen Show (4:3)</PresentationFormat>
  <Paragraphs>23</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The Invention of Cars</vt:lpstr>
      <vt:lpstr>Nicolas-Joseph Cugnot invented the first car in the world in 1769; it was steam-powered artillery tractor. </vt:lpstr>
      <vt:lpstr>The first American car was built by Oliver Evans in 1805. </vt:lpstr>
      <vt:lpstr>Sometime in-between 1832 and 1839 (the exact date is unknown) Scotsman Robert Anderson is credited with inventing the first electric car.</vt:lpstr>
      <vt:lpstr>Natural gas vehicles (NGV) are one of the best kept secrets except in the U. S., Brazil and India which they are trying to spread the word about this cleaner burning fossil fuel.</vt:lpstr>
      <vt:lpstr>The first electrical ignition system or electric starter motor for cars was invented by GM engineers Clyde Coleman and Charles Kettering. The self starting ignition was first installed in a Cadillac on February 17, 1911.</vt:lpstr>
      <vt:lpstr>The first gasoline car was invented in 1870 by Austrian inventor Siegfried Marcus. </vt:lpstr>
      <vt:lpstr>How Has Cars Changed Over Time ?</vt:lpstr>
      <vt:lpstr>Areas of Interaction</vt:lpstr>
      <vt:lpstr>Bibliography </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Invention of Cars</dc:title>
  <dc:creator>student</dc:creator>
  <cp:lastModifiedBy>student</cp:lastModifiedBy>
  <cp:revision>16</cp:revision>
  <dcterms:created xsi:type="dcterms:W3CDTF">2010-09-21T17:44:27Z</dcterms:created>
  <dcterms:modified xsi:type="dcterms:W3CDTF">2010-09-30T18:18:20Z</dcterms:modified>
</cp:coreProperties>
</file>